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handoutMasterIdLst>
    <p:handoutMasterId r:id="rId21"/>
  </p:handoutMasterIdLst>
  <p:sldIdLst>
    <p:sldId id="256" r:id="rId3"/>
    <p:sldId id="257" r:id="rId4"/>
    <p:sldId id="262" r:id="rId5"/>
    <p:sldId id="258" r:id="rId6"/>
    <p:sldId id="259" r:id="rId7"/>
    <p:sldId id="261" r:id="rId8"/>
    <p:sldId id="269" r:id="rId9"/>
    <p:sldId id="263" r:id="rId10"/>
    <p:sldId id="265" r:id="rId11"/>
    <p:sldId id="264" r:id="rId12"/>
    <p:sldId id="260" r:id="rId13"/>
    <p:sldId id="270" r:id="rId14"/>
    <p:sldId id="271" r:id="rId15"/>
    <p:sldId id="272" r:id="rId16"/>
    <p:sldId id="273" r:id="rId17"/>
    <p:sldId id="274" r:id="rId18"/>
    <p:sldId id="275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773" autoAdjust="0"/>
  </p:normalViewPr>
  <p:slideViewPr>
    <p:cSldViewPr snapToGrid="0" snapToObjects="1">
      <p:cViewPr varScale="1">
        <p:scale>
          <a:sx n="105" d="100"/>
          <a:sy n="105" d="100"/>
        </p:scale>
        <p:origin x="79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xmlns="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=""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87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=""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=""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  <p:pic>
        <p:nvPicPr>
          <p:cNvPr id="5" name="Google Shape;216;g1e183c21b15_0_671"/>
          <p:cNvPicPr preferRelativeResize="0"/>
          <p:nvPr userDrawn="1"/>
        </p:nvPicPr>
        <p:blipFill rotWithShape="1">
          <a:blip r:embed="rId5">
            <a:alphaModFix/>
          </a:blip>
          <a:srcRect l="10343" t="14366" r="9663" b="25497"/>
          <a:stretch/>
        </p:blipFill>
        <p:spPr>
          <a:xfrm>
            <a:off x="11166506" y="6364699"/>
            <a:ext cx="984994" cy="493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73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=""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46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37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xmlns="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715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096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94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122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55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158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41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xmlns="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  <p:pic>
        <p:nvPicPr>
          <p:cNvPr id="5" name="Google Shape;216;g1e183c21b15_0_671"/>
          <p:cNvPicPr preferRelativeResize="0"/>
          <p:nvPr userDrawn="1"/>
        </p:nvPicPr>
        <p:blipFill rotWithShape="1">
          <a:blip r:embed="rId5">
            <a:alphaModFix/>
          </a:blip>
          <a:srcRect l="10343" t="14366" r="9663" b="25497"/>
          <a:stretch/>
        </p:blipFill>
        <p:spPr>
          <a:xfrm>
            <a:off x="11166506" y="6364699"/>
            <a:ext cx="984994" cy="493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57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stio.io/latest/blog/2022/introducing-ambient-mesh/" TargetMode="Externa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QnfrbbY_Hy4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zxuzhonghu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istio/teams" TargetMode="External"/><Relationship Id="rId2" Type="http://schemas.openxmlformats.org/officeDocument/2006/relationships/hyperlink" Target="https://istio.teststats.cncf.io/d/5/companies-table?var-period_name=Last%20year&amp;var-metric=contribution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devstats.cncf.io/d/5/companies-table?orgId=1&amp;var-period_name=Last%20year&amp;var-metric=contribution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stio.io/latest/about/case-studies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2023 Focus Areas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852" y="1339918"/>
            <a:ext cx="921434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Ambient mesh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iteration (planned to beta in 1.20)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Gateway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API &amp;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GAMMA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Continue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stability and feature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promotions (</a:t>
            </a:r>
            <a:r>
              <a:rPr lang="en-US" altLang="zh-CN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Wasm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 Telemetry)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Integration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 pitchFamily="34" charset="0"/>
              </a:rPr>
              <a:t>with other open source cloud native projects and </a:t>
            </a:r>
            <a:r>
              <a:rPr lang="en-US" altLang="zh-CN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standards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Classic</a:t>
            </a:r>
            <a:r>
              <a:rPr lang="en-US" altLang="zh-CN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al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or Standard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stio</a:t>
            </a:r>
            <a:r>
              <a:rPr lang="en-US" altLang="zh-CN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- Sidecar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Google Shape;160;g1e183c21b15_0_400"/>
          <p:cNvSpPr/>
          <p:nvPr/>
        </p:nvSpPr>
        <p:spPr>
          <a:xfrm>
            <a:off x="342680" y="4558867"/>
            <a:ext cx="3047400" cy="1034400"/>
          </a:xfrm>
          <a:prstGeom prst="rect">
            <a:avLst/>
          </a:prstGeom>
          <a:solidFill>
            <a:srgbClr val="E98D5E"/>
          </a:solidFill>
          <a:ln w="9525" cap="flat" cmpd="sng">
            <a:solidFill>
              <a:srgbClr val="E98D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0" i="0" u="none" strike="noStrike" cap="none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PERFORMANCE</a:t>
            </a:r>
            <a:endParaRPr sz="1800" b="0" i="0" u="none" strike="noStrike" cap="none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7" name="Google Shape;161;g1e183c21b15_0_400"/>
          <p:cNvSpPr/>
          <p:nvPr/>
        </p:nvSpPr>
        <p:spPr>
          <a:xfrm>
            <a:off x="342680" y="2820186"/>
            <a:ext cx="3047400" cy="1034400"/>
          </a:xfrm>
          <a:prstGeom prst="rect">
            <a:avLst/>
          </a:prstGeom>
          <a:solidFill>
            <a:srgbClr val="0DCE93"/>
          </a:solidFill>
          <a:ln w="9525" cap="flat" cmpd="sng">
            <a:solidFill>
              <a:srgbClr val="0DCE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0" i="0" u="none" strike="noStrike" cap="none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OVERHEAD</a:t>
            </a:r>
            <a:endParaRPr sz="1800" b="0" i="0" u="none" strike="noStrike" cap="none" dirty="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0" i="0" u="none" strike="noStrike" cap="none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COST</a:t>
            </a:r>
            <a:endParaRPr sz="1800" b="0" i="0" u="none" strike="noStrike" cap="none" dirty="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" name="Google Shape;162;g1e183c21b15_0_400"/>
          <p:cNvSpPr/>
          <p:nvPr/>
        </p:nvSpPr>
        <p:spPr>
          <a:xfrm>
            <a:off x="342680" y="1275225"/>
            <a:ext cx="3047400" cy="1034400"/>
          </a:xfrm>
          <a:prstGeom prst="rect">
            <a:avLst/>
          </a:prstGeom>
          <a:solidFill>
            <a:srgbClr val="158BC2"/>
          </a:solidFill>
          <a:ln w="9525" cap="flat" cmpd="sng">
            <a:solidFill>
              <a:srgbClr val="158B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0" i="0" u="none" strike="noStrike" cap="none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OPERATIONAL</a:t>
            </a:r>
            <a:endParaRPr sz="1800" b="0" i="0" u="none" strike="noStrike" cap="none" dirty="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0" i="0" u="none" strike="noStrike" cap="none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COMPLEXITY</a:t>
            </a:r>
            <a:endParaRPr sz="1800" b="0" i="0" u="none" strike="noStrike" cap="none" dirty="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9" name="Google Shape;163;g1e183c21b15_0_4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8172" y="1275225"/>
            <a:ext cx="7335207" cy="44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42680" y="5974382"/>
            <a:ext cx="7813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Sidecar continues to be the recommended deploy model in 2023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2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Ambient Mesh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10" name="Google Shape;169;g1e183c21b15_0_410"/>
          <p:cNvSpPr txBox="1"/>
          <p:nvPr/>
        </p:nvSpPr>
        <p:spPr>
          <a:xfrm>
            <a:off x="1946996" y="1873455"/>
            <a:ext cx="7952577" cy="40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 dirty="0"/>
              <a:t>A </a:t>
            </a:r>
            <a:r>
              <a:rPr lang="en-CA" sz="1700" dirty="0" smtClean="0"/>
              <a:t>new model besides sidecar, that </a:t>
            </a:r>
            <a:r>
              <a:rPr lang="en-CA" sz="1700" dirty="0"/>
              <a:t>defines a new </a:t>
            </a:r>
            <a:r>
              <a:rPr lang="en-CA" sz="1700" b="1" i="1" dirty="0"/>
              <a:t>sidecar-less data plane</a:t>
            </a:r>
            <a:r>
              <a:rPr lang="en-CA" sz="1700" dirty="0"/>
              <a:t>.</a:t>
            </a:r>
            <a:endParaRPr sz="1700" dirty="0"/>
          </a:p>
        </p:txBody>
      </p:sp>
      <p:grpSp>
        <p:nvGrpSpPr>
          <p:cNvPr id="11" name="Google Shape;170;g1e183c21b15_0_410"/>
          <p:cNvGrpSpPr/>
          <p:nvPr/>
        </p:nvGrpSpPr>
        <p:grpSpPr>
          <a:xfrm>
            <a:off x="7389842" y="2723257"/>
            <a:ext cx="1888440" cy="2140791"/>
            <a:chOff x="7071334" y="2193575"/>
            <a:chExt cx="1609237" cy="1699985"/>
          </a:xfrm>
        </p:grpSpPr>
        <p:sp>
          <p:nvSpPr>
            <p:cNvPr id="12" name="Google Shape;171;g1e183c21b15_0_410"/>
            <p:cNvSpPr/>
            <p:nvPr/>
          </p:nvSpPr>
          <p:spPr>
            <a:xfrm>
              <a:off x="7071334" y="2756860"/>
              <a:ext cx="1593000" cy="1136700"/>
            </a:xfrm>
            <a:prstGeom prst="rect">
              <a:avLst/>
            </a:prstGeom>
            <a:solidFill>
              <a:srgbClr val="E98D5E"/>
            </a:solidFill>
            <a:ln w="9525" cap="flat" cmpd="sng">
              <a:solidFill>
                <a:srgbClr val="E98D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2;g1e183c21b15_0_410"/>
            <p:cNvSpPr/>
            <p:nvPr/>
          </p:nvSpPr>
          <p:spPr>
            <a:xfrm>
              <a:off x="7380846" y="2193575"/>
              <a:ext cx="973800" cy="9831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E98D5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3;g1e183c21b15_0_410"/>
            <p:cNvSpPr txBox="1"/>
            <p:nvPr/>
          </p:nvSpPr>
          <p:spPr>
            <a:xfrm>
              <a:off x="7087571" y="3214289"/>
              <a:ext cx="1593000" cy="52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700" b="1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Improve</a:t>
              </a:r>
              <a:endParaRPr sz="17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700" b="1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Performance</a:t>
              </a:r>
              <a:endParaRPr sz="17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15" name="Google Shape;174;g1e183c21b15_0_4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546107" y="2360368"/>
              <a:ext cx="643484" cy="6494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oogle Shape;175;g1e183c21b15_0_410"/>
          <p:cNvGrpSpPr/>
          <p:nvPr/>
        </p:nvGrpSpPr>
        <p:grpSpPr>
          <a:xfrm>
            <a:off x="2462717" y="2723255"/>
            <a:ext cx="1869386" cy="2140791"/>
            <a:chOff x="2131293" y="2138700"/>
            <a:chExt cx="1593000" cy="1699985"/>
          </a:xfrm>
        </p:grpSpPr>
        <p:sp>
          <p:nvSpPr>
            <p:cNvPr id="17" name="Google Shape;176;g1e183c21b15_0_410"/>
            <p:cNvSpPr/>
            <p:nvPr/>
          </p:nvSpPr>
          <p:spPr>
            <a:xfrm>
              <a:off x="2131293" y="2701985"/>
              <a:ext cx="1593000" cy="1136700"/>
            </a:xfrm>
            <a:prstGeom prst="rect">
              <a:avLst/>
            </a:prstGeom>
            <a:solidFill>
              <a:srgbClr val="67B5DA"/>
            </a:solidFill>
            <a:ln w="9525" cap="flat" cmpd="sng">
              <a:solidFill>
                <a:srgbClr val="67B5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7;g1e183c21b15_0_410"/>
            <p:cNvSpPr/>
            <p:nvPr/>
          </p:nvSpPr>
          <p:spPr>
            <a:xfrm>
              <a:off x="2440804" y="2138700"/>
              <a:ext cx="973800" cy="9831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7B5D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8;g1e183c21b15_0_410"/>
            <p:cNvSpPr txBox="1"/>
            <p:nvPr/>
          </p:nvSpPr>
          <p:spPr>
            <a:xfrm>
              <a:off x="2147529" y="3159414"/>
              <a:ext cx="1545900" cy="52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700" b="1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Simplify</a:t>
              </a:r>
              <a:endParaRPr sz="17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700" b="1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Operations</a:t>
              </a:r>
              <a:endParaRPr sz="17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20" name="Google Shape;179;g1e183c21b15_0_410"/>
            <p:cNvPicPr preferRelativeResize="0"/>
            <p:nvPr/>
          </p:nvPicPr>
          <p:blipFill rotWithShape="1">
            <a:blip r:embed="rId3">
              <a:alphaModFix/>
            </a:blip>
            <a:srcRect l="11676" t="12795" r="11252" b="11624"/>
            <a:stretch/>
          </p:blipFill>
          <p:spPr>
            <a:xfrm>
              <a:off x="2606066" y="2311767"/>
              <a:ext cx="643484" cy="6369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180;g1e183c21b15_0_410"/>
          <p:cNvGrpSpPr/>
          <p:nvPr/>
        </p:nvGrpSpPr>
        <p:grpSpPr>
          <a:xfrm>
            <a:off x="4926262" y="2723539"/>
            <a:ext cx="1869385" cy="2140791"/>
            <a:chOff x="3971250" y="2155450"/>
            <a:chExt cx="1593000" cy="1699985"/>
          </a:xfrm>
        </p:grpSpPr>
        <p:sp>
          <p:nvSpPr>
            <p:cNvPr id="22" name="Google Shape;181;g1e183c21b15_0_410"/>
            <p:cNvSpPr/>
            <p:nvPr/>
          </p:nvSpPr>
          <p:spPr>
            <a:xfrm>
              <a:off x="3971250" y="2718735"/>
              <a:ext cx="1593000" cy="1136700"/>
            </a:xfrm>
            <a:prstGeom prst="rect">
              <a:avLst/>
            </a:prstGeom>
            <a:solidFill>
              <a:srgbClr val="0DCE93"/>
            </a:solidFill>
            <a:ln w="9525" cap="flat" cmpd="sng">
              <a:solidFill>
                <a:srgbClr val="0DCE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2;g1e183c21b15_0_410"/>
            <p:cNvSpPr/>
            <p:nvPr/>
          </p:nvSpPr>
          <p:spPr>
            <a:xfrm>
              <a:off x="4280762" y="2155450"/>
              <a:ext cx="973800" cy="9831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DCE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3;g1e183c21b15_0_410"/>
            <p:cNvSpPr txBox="1"/>
            <p:nvPr/>
          </p:nvSpPr>
          <p:spPr>
            <a:xfrm>
              <a:off x="3987487" y="3176164"/>
              <a:ext cx="1545900" cy="52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700" b="1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Cost </a:t>
              </a:r>
              <a:endParaRPr sz="17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700" b="1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Reduction</a:t>
              </a:r>
              <a:endParaRPr sz="17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25" name="Google Shape;184;g1e183c21b15_0_4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99124" y="2363097"/>
              <a:ext cx="643485" cy="567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85;g1e183c21b15_0_4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99123" y="2363098"/>
              <a:ext cx="643485" cy="5677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186;g1e183c21b15_0_410"/>
          <p:cNvSpPr txBox="1"/>
          <p:nvPr/>
        </p:nvSpPr>
        <p:spPr>
          <a:xfrm>
            <a:off x="3056625" y="5284491"/>
            <a:ext cx="584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rgbClr val="158BC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https://istio.io/latest/blog/2022/introducing-ambient-mesh/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3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Ambient Mesh Architecture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01" y="1192023"/>
            <a:ext cx="8279086" cy="55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6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Ambient Mesh Architecture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5" name="图片 4" descr="C:\Users\x00407614\AppData\Roaming\eSpace_Desktop\UserData\x00407614\imagefiles\E47DD2A9-296A-4663-A0AE-B9D33609320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4" y="1547240"/>
            <a:ext cx="7715123" cy="4707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72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Ambient Mesh Architecture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65" y="1504724"/>
            <a:ext cx="8902642" cy="42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3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 </a:t>
            </a:r>
            <a:r>
              <a:rPr lang="en-US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Ambient Mesh Secure?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Google Shape;210;g1e183c21b15_0_666"/>
          <p:cNvSpPr txBox="1"/>
          <p:nvPr/>
        </p:nvSpPr>
        <p:spPr>
          <a:xfrm>
            <a:off x="383804" y="1371575"/>
            <a:ext cx="10730700" cy="3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900" dirty="0" err="1">
                <a:solidFill>
                  <a:srgbClr val="262626"/>
                </a:solidFill>
                <a:latin typeface="Barlow"/>
                <a:ea typeface="Barlow"/>
                <a:cs typeface="Barlow"/>
                <a:sym typeface="Barlow"/>
              </a:rPr>
              <a:t>Istio</a:t>
            </a:r>
            <a:r>
              <a:rPr lang="en-CA" sz="4900" dirty="0">
                <a:solidFill>
                  <a:srgbClr val="262626"/>
                </a:solidFill>
                <a:latin typeface="Barlow"/>
                <a:ea typeface="Barlow"/>
                <a:cs typeface="Barlow"/>
                <a:sym typeface="Barlow"/>
              </a:rPr>
              <a:t> Ambient is </a:t>
            </a:r>
            <a:r>
              <a:rPr lang="en-CA" sz="4900" i="1" dirty="0">
                <a:solidFill>
                  <a:srgbClr val="262626"/>
                </a:solidFill>
                <a:latin typeface="Barlow"/>
                <a:ea typeface="Barlow"/>
                <a:cs typeface="Barlow"/>
                <a:sym typeface="Barlow"/>
              </a:rPr>
              <a:t>as secure </a:t>
            </a:r>
            <a:r>
              <a:rPr lang="en-CA" sz="4900" dirty="0" smtClean="0">
                <a:solidFill>
                  <a:srgbClr val="262626"/>
                </a:solidFill>
                <a:latin typeface="Barlow"/>
                <a:ea typeface="Barlow"/>
                <a:cs typeface="Barlow"/>
                <a:sym typeface="Barlow"/>
              </a:rPr>
              <a:t>as sidecar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4900" dirty="0">
              <a:solidFill>
                <a:srgbClr val="26262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sz="4900" dirty="0" smtClean="0">
              <a:solidFill>
                <a:srgbClr val="26262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900" dirty="0">
              <a:solidFill>
                <a:srgbClr val="26262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900" dirty="0">
              <a:solidFill>
                <a:srgbClr val="26262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900" dirty="0">
              <a:solidFill>
                <a:srgbClr val="26262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 u="sng" dirty="0" smtClean="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Reference - Ambient Mesh Security Talk</a:t>
            </a:r>
            <a:endParaRPr sz="2400" dirty="0">
              <a:solidFill>
                <a:srgbClr val="262626"/>
              </a:solidFill>
            </a:endParaRPr>
          </a:p>
        </p:txBody>
      </p:sp>
      <p:pic>
        <p:nvPicPr>
          <p:cNvPr id="3074" name="Picture 2" descr="C:\Users\x00407614\AppData\Roaming\eSpace_Desktop\UserData\x00407614\imagefiles\FB41AF38-C92D-4544-9124-7188875CB7B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908998"/>
            <a:ext cx="5610225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x00407614\AppData\Roaming\eSpace_Desktop\UserData\x00407614\imagefiles\B6C55595-D78A-4FE2-B0FB-94851F74225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204" y="2825178"/>
            <a:ext cx="42672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899977" y="6126766"/>
            <a:ext cx="55675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-apple-system"/>
              </a:rPr>
              <a:t>Isn't there still a proxy on the node, though</a:t>
            </a:r>
            <a:r>
              <a:rPr lang="en-US" altLang="zh-CN" b="1" dirty="0" smtClean="0">
                <a:latin typeface="-apple-system"/>
              </a:rPr>
              <a:t>?</a:t>
            </a:r>
          </a:p>
          <a:p>
            <a:r>
              <a:rPr lang="en-US" altLang="zh-CN" b="1" i="0" dirty="0" smtClean="0">
                <a:solidFill>
                  <a:srgbClr val="C00000"/>
                </a:solidFill>
                <a:effectLst/>
                <a:latin typeface="-apple-system"/>
              </a:rPr>
              <a:t>- It is more similar to </a:t>
            </a:r>
            <a:r>
              <a:rPr lang="en-US" altLang="zh-CN" b="1" i="0" dirty="0" err="1" smtClean="0">
                <a:solidFill>
                  <a:srgbClr val="C00000"/>
                </a:solidFill>
                <a:effectLst/>
                <a:latin typeface="-apple-system"/>
              </a:rPr>
              <a:t>kube</a:t>
            </a:r>
            <a:r>
              <a:rPr lang="en-US" altLang="zh-CN" b="1" i="0" dirty="0" smtClean="0">
                <a:solidFill>
                  <a:srgbClr val="C00000"/>
                </a:solidFill>
                <a:effectLst/>
                <a:latin typeface="-apple-system"/>
              </a:rPr>
              <a:t>-proxy</a:t>
            </a:r>
            <a:endParaRPr lang="en-US" altLang="zh-CN" b="1" i="0" dirty="0">
              <a:solidFill>
                <a:srgbClr val="C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364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Can Sidecar &amp; Ambient Co-exist?</a:t>
            </a:r>
          </a:p>
        </p:txBody>
      </p:sp>
      <p:pic>
        <p:nvPicPr>
          <p:cNvPr id="7" name="Google Shape;216;g1e183c21b15_0_671"/>
          <p:cNvPicPr preferRelativeResize="0"/>
          <p:nvPr/>
        </p:nvPicPr>
        <p:blipFill rotWithShape="1">
          <a:blip r:embed="rId2">
            <a:alphaModFix/>
          </a:blip>
          <a:srcRect l="10343" t="14366" r="9663" b="25497"/>
          <a:stretch/>
        </p:blipFill>
        <p:spPr>
          <a:xfrm>
            <a:off x="11166506" y="6364699"/>
            <a:ext cx="984994" cy="4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7;g1e183c21b15_0_671"/>
          <p:cNvSpPr/>
          <p:nvPr/>
        </p:nvSpPr>
        <p:spPr>
          <a:xfrm>
            <a:off x="6090375" y="4877775"/>
            <a:ext cx="5440800" cy="8391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E98D5E"/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218;g1e183c21b15_0_671"/>
          <p:cNvSpPr/>
          <p:nvPr/>
        </p:nvSpPr>
        <p:spPr>
          <a:xfrm>
            <a:off x="6090375" y="3810975"/>
            <a:ext cx="5440800" cy="8391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97D3EE"/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219;g1e183c21b15_0_671"/>
          <p:cNvSpPr/>
          <p:nvPr/>
        </p:nvSpPr>
        <p:spPr>
          <a:xfrm>
            <a:off x="6090375" y="2744175"/>
            <a:ext cx="5440800" cy="8391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0DCE93"/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1" name="Google Shape;220;g1e183c21b15_0_671"/>
          <p:cNvCxnSpPr/>
          <p:nvPr/>
        </p:nvCxnSpPr>
        <p:spPr>
          <a:xfrm>
            <a:off x="5112175" y="2032450"/>
            <a:ext cx="0" cy="594000"/>
          </a:xfrm>
          <a:prstGeom prst="straightConnector1">
            <a:avLst/>
          </a:prstGeom>
          <a:noFill/>
          <a:ln w="9525" cap="flat" cmpd="sng">
            <a:solidFill>
              <a:srgbClr val="253E5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221;g1e183c21b15_0_671"/>
          <p:cNvCxnSpPr/>
          <p:nvPr/>
        </p:nvCxnSpPr>
        <p:spPr>
          <a:xfrm>
            <a:off x="1911775" y="2032450"/>
            <a:ext cx="0" cy="594000"/>
          </a:xfrm>
          <a:prstGeom prst="straightConnector1">
            <a:avLst/>
          </a:prstGeom>
          <a:noFill/>
          <a:ln w="9525" cap="flat" cmpd="sng">
            <a:solidFill>
              <a:srgbClr val="253E5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22;g1e183c21b15_0_671"/>
          <p:cNvSpPr/>
          <p:nvPr/>
        </p:nvSpPr>
        <p:spPr>
          <a:xfrm>
            <a:off x="3649925" y="2610475"/>
            <a:ext cx="2891700" cy="365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F7FB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223;g1e183c21b15_0_671"/>
          <p:cNvSpPr/>
          <p:nvPr/>
        </p:nvSpPr>
        <p:spPr>
          <a:xfrm>
            <a:off x="631875" y="2618950"/>
            <a:ext cx="2639100" cy="365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F7FB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224;g1e183c21b15_0_671"/>
          <p:cNvSpPr/>
          <p:nvPr/>
        </p:nvSpPr>
        <p:spPr>
          <a:xfrm>
            <a:off x="826675" y="2798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225;g1e183c21b15_0_671"/>
          <p:cNvSpPr/>
          <p:nvPr/>
        </p:nvSpPr>
        <p:spPr>
          <a:xfrm>
            <a:off x="826675" y="3179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226;g1e183c21b15_0_671"/>
          <p:cNvSpPr/>
          <p:nvPr/>
        </p:nvSpPr>
        <p:spPr>
          <a:xfrm>
            <a:off x="826675" y="3560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227;g1e183c21b15_0_671"/>
          <p:cNvSpPr/>
          <p:nvPr/>
        </p:nvSpPr>
        <p:spPr>
          <a:xfrm>
            <a:off x="826675" y="3941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228;g1e183c21b15_0_671"/>
          <p:cNvSpPr/>
          <p:nvPr/>
        </p:nvSpPr>
        <p:spPr>
          <a:xfrm>
            <a:off x="826675" y="4322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229;g1e183c21b15_0_671"/>
          <p:cNvSpPr/>
          <p:nvPr/>
        </p:nvSpPr>
        <p:spPr>
          <a:xfrm>
            <a:off x="826675" y="4703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30;g1e183c21b15_0_671"/>
          <p:cNvSpPr/>
          <p:nvPr/>
        </p:nvSpPr>
        <p:spPr>
          <a:xfrm>
            <a:off x="1207675" y="2798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31;g1e183c21b15_0_671"/>
          <p:cNvSpPr/>
          <p:nvPr/>
        </p:nvSpPr>
        <p:spPr>
          <a:xfrm>
            <a:off x="1207675" y="3179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232;g1e183c21b15_0_671"/>
          <p:cNvSpPr/>
          <p:nvPr/>
        </p:nvSpPr>
        <p:spPr>
          <a:xfrm>
            <a:off x="1207675" y="3560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33;g1e183c21b15_0_671"/>
          <p:cNvSpPr/>
          <p:nvPr/>
        </p:nvSpPr>
        <p:spPr>
          <a:xfrm>
            <a:off x="1207675" y="3941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234;g1e183c21b15_0_671"/>
          <p:cNvSpPr/>
          <p:nvPr/>
        </p:nvSpPr>
        <p:spPr>
          <a:xfrm>
            <a:off x="1207675" y="4322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35;g1e183c21b15_0_671"/>
          <p:cNvSpPr/>
          <p:nvPr/>
        </p:nvSpPr>
        <p:spPr>
          <a:xfrm>
            <a:off x="1207675" y="4703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36;g1e183c21b15_0_671"/>
          <p:cNvSpPr/>
          <p:nvPr/>
        </p:nvSpPr>
        <p:spPr>
          <a:xfrm>
            <a:off x="1588675" y="2798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237;g1e183c21b15_0_671"/>
          <p:cNvSpPr/>
          <p:nvPr/>
        </p:nvSpPr>
        <p:spPr>
          <a:xfrm>
            <a:off x="1588675" y="3179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38;g1e183c21b15_0_671"/>
          <p:cNvSpPr/>
          <p:nvPr/>
        </p:nvSpPr>
        <p:spPr>
          <a:xfrm>
            <a:off x="1588675" y="3560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239;g1e183c21b15_0_671"/>
          <p:cNvSpPr/>
          <p:nvPr/>
        </p:nvSpPr>
        <p:spPr>
          <a:xfrm>
            <a:off x="1588675" y="3941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240;g1e183c21b15_0_671"/>
          <p:cNvSpPr/>
          <p:nvPr/>
        </p:nvSpPr>
        <p:spPr>
          <a:xfrm>
            <a:off x="1588675" y="4322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241;g1e183c21b15_0_671"/>
          <p:cNvSpPr/>
          <p:nvPr/>
        </p:nvSpPr>
        <p:spPr>
          <a:xfrm>
            <a:off x="1588675" y="4703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242;g1e183c21b15_0_671"/>
          <p:cNvSpPr/>
          <p:nvPr/>
        </p:nvSpPr>
        <p:spPr>
          <a:xfrm>
            <a:off x="1969675" y="2798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243;g1e183c21b15_0_671"/>
          <p:cNvSpPr/>
          <p:nvPr/>
        </p:nvSpPr>
        <p:spPr>
          <a:xfrm>
            <a:off x="1969675" y="3179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244;g1e183c21b15_0_671"/>
          <p:cNvSpPr/>
          <p:nvPr/>
        </p:nvSpPr>
        <p:spPr>
          <a:xfrm>
            <a:off x="1969675" y="3560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245;g1e183c21b15_0_671"/>
          <p:cNvSpPr/>
          <p:nvPr/>
        </p:nvSpPr>
        <p:spPr>
          <a:xfrm>
            <a:off x="1969675" y="3941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246;g1e183c21b15_0_671"/>
          <p:cNvSpPr/>
          <p:nvPr/>
        </p:nvSpPr>
        <p:spPr>
          <a:xfrm>
            <a:off x="1969675" y="4322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47;g1e183c21b15_0_671"/>
          <p:cNvSpPr/>
          <p:nvPr/>
        </p:nvSpPr>
        <p:spPr>
          <a:xfrm>
            <a:off x="1969675" y="4703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248;g1e183c21b15_0_671"/>
          <p:cNvSpPr/>
          <p:nvPr/>
        </p:nvSpPr>
        <p:spPr>
          <a:xfrm>
            <a:off x="2350675" y="2798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249;g1e183c21b15_0_671"/>
          <p:cNvSpPr/>
          <p:nvPr/>
        </p:nvSpPr>
        <p:spPr>
          <a:xfrm>
            <a:off x="2350675" y="3179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250;g1e183c21b15_0_671"/>
          <p:cNvSpPr/>
          <p:nvPr/>
        </p:nvSpPr>
        <p:spPr>
          <a:xfrm>
            <a:off x="2350675" y="3560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251;g1e183c21b15_0_671"/>
          <p:cNvSpPr/>
          <p:nvPr/>
        </p:nvSpPr>
        <p:spPr>
          <a:xfrm>
            <a:off x="2350675" y="3941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252;g1e183c21b15_0_671"/>
          <p:cNvSpPr/>
          <p:nvPr/>
        </p:nvSpPr>
        <p:spPr>
          <a:xfrm>
            <a:off x="2350675" y="4322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253;g1e183c21b15_0_671"/>
          <p:cNvSpPr/>
          <p:nvPr/>
        </p:nvSpPr>
        <p:spPr>
          <a:xfrm>
            <a:off x="2350675" y="4703550"/>
            <a:ext cx="327000" cy="2637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254;g1e183c21b15_0_671"/>
          <p:cNvSpPr/>
          <p:nvPr/>
        </p:nvSpPr>
        <p:spPr>
          <a:xfrm>
            <a:off x="2731675" y="2798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255;g1e183c21b15_0_671"/>
          <p:cNvSpPr/>
          <p:nvPr/>
        </p:nvSpPr>
        <p:spPr>
          <a:xfrm>
            <a:off x="2731675" y="3179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256;g1e183c21b15_0_671"/>
          <p:cNvSpPr/>
          <p:nvPr/>
        </p:nvSpPr>
        <p:spPr>
          <a:xfrm>
            <a:off x="2731675" y="3560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257;g1e183c21b15_0_671"/>
          <p:cNvSpPr/>
          <p:nvPr/>
        </p:nvSpPr>
        <p:spPr>
          <a:xfrm>
            <a:off x="2731675" y="3941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258;g1e183c21b15_0_671"/>
          <p:cNvSpPr/>
          <p:nvPr/>
        </p:nvSpPr>
        <p:spPr>
          <a:xfrm>
            <a:off x="2731675" y="4322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259;g1e183c21b15_0_671"/>
          <p:cNvSpPr/>
          <p:nvPr/>
        </p:nvSpPr>
        <p:spPr>
          <a:xfrm>
            <a:off x="2731675" y="47035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260;g1e183c21b15_0_671"/>
          <p:cNvSpPr/>
          <p:nvPr/>
        </p:nvSpPr>
        <p:spPr>
          <a:xfrm>
            <a:off x="826675" y="5043450"/>
            <a:ext cx="2232000" cy="4368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" name="Google Shape;261;g1e183c21b15_0_671"/>
          <p:cNvSpPr/>
          <p:nvPr/>
        </p:nvSpPr>
        <p:spPr>
          <a:xfrm>
            <a:off x="3950875" y="5043450"/>
            <a:ext cx="2232000" cy="436800"/>
          </a:xfrm>
          <a:prstGeom prst="rect">
            <a:avLst/>
          </a:prstGeom>
          <a:solidFill>
            <a:srgbClr val="A5A5A5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262;g1e183c21b15_0_671"/>
          <p:cNvSpPr/>
          <p:nvPr/>
        </p:nvSpPr>
        <p:spPr>
          <a:xfrm>
            <a:off x="4408075" y="4932150"/>
            <a:ext cx="1324200" cy="263700"/>
          </a:xfrm>
          <a:prstGeom prst="rect">
            <a:avLst/>
          </a:prstGeom>
          <a:solidFill>
            <a:srgbClr val="253E58"/>
          </a:solidFill>
          <a:ln w="9525" cap="flat" cmpd="sng">
            <a:solidFill>
              <a:srgbClr val="253E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ztunnel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263;g1e183c21b15_0_671"/>
          <p:cNvSpPr txBox="1"/>
          <p:nvPr/>
        </p:nvSpPr>
        <p:spPr>
          <a:xfrm>
            <a:off x="770850" y="5583025"/>
            <a:ext cx="230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CA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Sidecar</a:t>
            </a:r>
            <a:endParaRPr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264;g1e183c21b15_0_671"/>
          <p:cNvSpPr txBox="1"/>
          <p:nvPr/>
        </p:nvSpPr>
        <p:spPr>
          <a:xfrm>
            <a:off x="3756150" y="5583025"/>
            <a:ext cx="263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CA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Sidecar-less</a:t>
            </a:r>
            <a:endParaRPr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265;g1e183c21b15_0_671"/>
          <p:cNvSpPr/>
          <p:nvPr/>
        </p:nvSpPr>
        <p:spPr>
          <a:xfrm>
            <a:off x="631875" y="1437000"/>
            <a:ext cx="5909700" cy="8028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CA" sz="2700" kern="0" dirty="0" err="1">
                <a:solidFill>
                  <a:srgbClr val="FFFFFF"/>
                </a:solidFill>
                <a:latin typeface="Arial"/>
                <a:cs typeface="Arial"/>
                <a:sym typeface="Arial"/>
              </a:rPr>
              <a:t>Istio</a:t>
            </a:r>
            <a:r>
              <a:rPr lang="en-CA" sz="27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Control Plane</a:t>
            </a:r>
            <a:endParaRPr sz="27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266;g1e183c21b15_0_671"/>
          <p:cNvSpPr txBox="1"/>
          <p:nvPr/>
        </p:nvSpPr>
        <p:spPr>
          <a:xfrm>
            <a:off x="6880275" y="2925225"/>
            <a:ext cx="416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CA" sz="1900" b="1" kern="0">
                <a:solidFill>
                  <a:srgbClr val="51565A"/>
                </a:solidFill>
                <a:latin typeface="Arial"/>
                <a:cs typeface="Arial"/>
                <a:sym typeface="Arial"/>
              </a:rPr>
              <a:t>Cost Flexibility</a:t>
            </a:r>
            <a:endParaRPr sz="1900" b="1" kern="0">
              <a:solidFill>
                <a:srgbClr val="51565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267;g1e183c21b15_0_671"/>
          <p:cNvSpPr txBox="1"/>
          <p:nvPr/>
        </p:nvSpPr>
        <p:spPr>
          <a:xfrm>
            <a:off x="6880275" y="3992025"/>
            <a:ext cx="416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CA" sz="1900" b="1" kern="0">
                <a:solidFill>
                  <a:srgbClr val="51565A"/>
                </a:solidFill>
                <a:latin typeface="Arial"/>
                <a:cs typeface="Arial"/>
                <a:sym typeface="Arial"/>
              </a:rPr>
              <a:t>Operational Flexibility</a:t>
            </a:r>
            <a:endParaRPr sz="1900" b="1" kern="0">
              <a:solidFill>
                <a:srgbClr val="51565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268;g1e183c21b15_0_671"/>
          <p:cNvSpPr txBox="1"/>
          <p:nvPr/>
        </p:nvSpPr>
        <p:spPr>
          <a:xfrm>
            <a:off x="6880275" y="5058825"/>
            <a:ext cx="416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CA" sz="1900" b="1" kern="0">
                <a:solidFill>
                  <a:srgbClr val="51565A"/>
                </a:solidFill>
                <a:latin typeface="Arial"/>
                <a:cs typeface="Arial"/>
                <a:sym typeface="Arial"/>
              </a:rPr>
              <a:t>Performance Flexibility</a:t>
            </a:r>
            <a:endParaRPr sz="1900" b="1" kern="0">
              <a:solidFill>
                <a:srgbClr val="51565A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269;g1e183c21b15_0_671"/>
          <p:cNvSpPr/>
          <p:nvPr/>
        </p:nvSpPr>
        <p:spPr>
          <a:xfrm>
            <a:off x="3653538" y="4453350"/>
            <a:ext cx="903000" cy="4368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53E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waypoint proxy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270;g1e183c21b15_0_671"/>
          <p:cNvSpPr/>
          <p:nvPr/>
        </p:nvSpPr>
        <p:spPr>
          <a:xfrm>
            <a:off x="4106713" y="3327688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271;g1e183c21b15_0_671"/>
          <p:cNvSpPr/>
          <p:nvPr/>
        </p:nvSpPr>
        <p:spPr>
          <a:xfrm>
            <a:off x="4106713" y="3708688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272;g1e183c21b15_0_671"/>
          <p:cNvSpPr/>
          <p:nvPr/>
        </p:nvSpPr>
        <p:spPr>
          <a:xfrm>
            <a:off x="4106713" y="4089688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273;g1e183c21b15_0_671"/>
          <p:cNvSpPr/>
          <p:nvPr/>
        </p:nvSpPr>
        <p:spPr>
          <a:xfrm>
            <a:off x="5408713" y="334025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274;g1e183c21b15_0_671"/>
          <p:cNvSpPr/>
          <p:nvPr/>
        </p:nvSpPr>
        <p:spPr>
          <a:xfrm>
            <a:off x="5408713" y="3710113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275;g1e183c21b15_0_671"/>
          <p:cNvSpPr/>
          <p:nvPr/>
        </p:nvSpPr>
        <p:spPr>
          <a:xfrm>
            <a:off x="5408713" y="4091113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276;g1e183c21b15_0_671"/>
          <p:cNvSpPr/>
          <p:nvPr/>
        </p:nvSpPr>
        <p:spPr>
          <a:xfrm>
            <a:off x="6170713" y="3329113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277;g1e183c21b15_0_671"/>
          <p:cNvSpPr/>
          <p:nvPr/>
        </p:nvSpPr>
        <p:spPr>
          <a:xfrm>
            <a:off x="6170713" y="3710113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278;g1e183c21b15_0_671"/>
          <p:cNvSpPr/>
          <p:nvPr/>
        </p:nvSpPr>
        <p:spPr>
          <a:xfrm>
            <a:off x="6170713" y="4091113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279;g1e183c21b15_0_671"/>
          <p:cNvSpPr/>
          <p:nvPr/>
        </p:nvSpPr>
        <p:spPr>
          <a:xfrm>
            <a:off x="5496000" y="4456925"/>
            <a:ext cx="903000" cy="4311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rgbClr val="253E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CA" sz="1400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waypoint proxy</a:t>
            </a:r>
            <a:endParaRPr sz="14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280;g1e183c21b15_0_671"/>
          <p:cNvSpPr/>
          <p:nvPr/>
        </p:nvSpPr>
        <p:spPr>
          <a:xfrm>
            <a:off x="5789713" y="3329138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" name="Google Shape;281;g1e183c21b15_0_671"/>
          <p:cNvSpPr/>
          <p:nvPr/>
        </p:nvSpPr>
        <p:spPr>
          <a:xfrm>
            <a:off x="5789713" y="3710138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" name="Google Shape;282;g1e183c21b15_0_671"/>
          <p:cNvSpPr/>
          <p:nvPr/>
        </p:nvSpPr>
        <p:spPr>
          <a:xfrm>
            <a:off x="5789713" y="4091138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4" name="Google Shape;283;g1e183c21b15_0_671"/>
          <p:cNvSpPr/>
          <p:nvPr/>
        </p:nvSpPr>
        <p:spPr>
          <a:xfrm>
            <a:off x="3725713" y="3327713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284;g1e183c21b15_0_671"/>
          <p:cNvSpPr/>
          <p:nvPr/>
        </p:nvSpPr>
        <p:spPr>
          <a:xfrm>
            <a:off x="3725713" y="3708713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" name="Google Shape;285;g1e183c21b15_0_671"/>
          <p:cNvSpPr/>
          <p:nvPr/>
        </p:nvSpPr>
        <p:spPr>
          <a:xfrm>
            <a:off x="3725713" y="4089713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286;g1e183c21b15_0_671"/>
          <p:cNvSpPr/>
          <p:nvPr/>
        </p:nvSpPr>
        <p:spPr>
          <a:xfrm>
            <a:off x="4101013" y="2968975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8" name="Google Shape;287;g1e183c21b15_0_671"/>
          <p:cNvSpPr/>
          <p:nvPr/>
        </p:nvSpPr>
        <p:spPr>
          <a:xfrm>
            <a:off x="5403013" y="297040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9" name="Google Shape;288;g1e183c21b15_0_671"/>
          <p:cNvSpPr/>
          <p:nvPr/>
        </p:nvSpPr>
        <p:spPr>
          <a:xfrm>
            <a:off x="6165013" y="297040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" name="Google Shape;289;g1e183c21b15_0_671"/>
          <p:cNvSpPr/>
          <p:nvPr/>
        </p:nvSpPr>
        <p:spPr>
          <a:xfrm>
            <a:off x="5784013" y="2970425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2196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1" name="Google Shape;290;g1e183c21b15_0_671"/>
          <p:cNvSpPr/>
          <p:nvPr/>
        </p:nvSpPr>
        <p:spPr>
          <a:xfrm>
            <a:off x="3720013" y="2969000"/>
            <a:ext cx="327000" cy="263700"/>
          </a:xfrm>
          <a:prstGeom prst="rect">
            <a:avLst/>
          </a:prstGeom>
          <a:solidFill>
            <a:srgbClr val="97D3EE"/>
          </a:solidFill>
          <a:ln w="9525" cap="flat" cmpd="sng">
            <a:solidFill>
              <a:srgbClr val="97D3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93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can you get involved?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Google Shape;177;g22cc942fe53_0_7"/>
          <p:cNvSpPr txBox="1"/>
          <p:nvPr/>
        </p:nvSpPr>
        <p:spPr>
          <a:xfrm>
            <a:off x="403675" y="1074675"/>
            <a:ext cx="11157300" cy="53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Join </a:t>
            </a:r>
            <a:r>
              <a:rPr lang="en-US" altLang="zh-CN" sz="2400" kern="0" dirty="0" err="1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Istio</a:t>
            </a: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 slack</a:t>
            </a:r>
          </a:p>
          <a:p>
            <a:pPr lvl="0">
              <a:lnSpc>
                <a:spcPct val="115000"/>
              </a:lnSpc>
              <a:buClr>
                <a:srgbClr val="000000"/>
              </a:buClr>
            </a:pPr>
            <a:endParaRPr lang="en-US" altLang="zh-CN" sz="2400" kern="0" dirty="0" smtClean="0">
              <a:solidFill>
                <a:srgbClr val="262626"/>
              </a:solidFill>
              <a:latin typeface="Arial"/>
              <a:cs typeface="Arial"/>
              <a:sym typeface="Arial"/>
            </a:endParaRPr>
          </a:p>
          <a:p>
            <a:pPr marL="457200" lvl="0" indent="-381000">
              <a:lnSpc>
                <a:spcPct val="115000"/>
              </a:lnSpc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Attend </a:t>
            </a:r>
            <a:r>
              <a:rPr lang="en-US" altLang="zh-CN" sz="2400" kern="0" dirty="0" err="1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Istio</a:t>
            </a: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 events</a:t>
            </a:r>
          </a:p>
          <a:p>
            <a:pPr marL="457200" lvl="0">
              <a:lnSpc>
                <a:spcPct val="115000"/>
              </a:lnSpc>
              <a:buClr>
                <a:srgbClr val="000000"/>
              </a:buClr>
            </a:pPr>
            <a:endParaRPr lang="en-US" altLang="zh-CN" sz="2400" kern="0" dirty="0" smtClean="0">
              <a:solidFill>
                <a:srgbClr val="262626"/>
              </a:solidFill>
              <a:latin typeface="Arial"/>
              <a:cs typeface="Arial"/>
              <a:sym typeface="Arial"/>
            </a:endParaRPr>
          </a:p>
          <a:p>
            <a:pPr marL="457200" lvl="0" indent="-381000">
              <a:lnSpc>
                <a:spcPct val="115000"/>
              </a:lnSpc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Reporting bugs &amp; security vulnerabilities</a:t>
            </a:r>
          </a:p>
          <a:p>
            <a:pPr marL="457200" lvl="0">
              <a:lnSpc>
                <a:spcPct val="115000"/>
              </a:lnSpc>
              <a:buClr>
                <a:srgbClr val="000000"/>
              </a:buClr>
            </a:pPr>
            <a:endParaRPr lang="en-US" altLang="zh-CN" sz="2400" kern="0" dirty="0" smtClean="0">
              <a:solidFill>
                <a:srgbClr val="262626"/>
              </a:solidFill>
              <a:latin typeface="Arial"/>
              <a:cs typeface="Arial"/>
              <a:sym typeface="Arial"/>
            </a:endParaRPr>
          </a:p>
          <a:p>
            <a:pPr marL="457200" lvl="0" indent="-381000">
              <a:lnSpc>
                <a:spcPct val="115000"/>
              </a:lnSpc>
              <a:buClr>
                <a:srgbClr val="000000"/>
              </a:buClr>
              <a:buSzPts val="2400"/>
              <a:buFont typeface="Arial"/>
              <a:buChar char="●"/>
            </a:pP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Become a code contributor</a:t>
            </a:r>
          </a:p>
          <a:p>
            <a:pPr marL="457200" lvl="0">
              <a:lnSpc>
                <a:spcPct val="115000"/>
              </a:lnSpc>
              <a:buClr>
                <a:srgbClr val="000000"/>
              </a:buClr>
            </a:pPr>
            <a:endParaRPr lang="en-US" altLang="zh-CN" sz="2400" kern="0" dirty="0" smtClean="0">
              <a:solidFill>
                <a:srgbClr val="262626"/>
              </a:solidFill>
              <a:latin typeface="Arial"/>
              <a:cs typeface="Arial"/>
              <a:sym typeface="Arial"/>
            </a:endParaRPr>
          </a:p>
          <a:p>
            <a:pPr marL="457200" lvl="0" indent="-381000">
              <a:lnSpc>
                <a:spcPct val="115000"/>
              </a:lnSpc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Participate in Working Group &amp; TOC meetings</a:t>
            </a: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5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58" y="1615678"/>
            <a:ext cx="3809524" cy="38095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710220" y="5437975"/>
            <a:ext cx="1851789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lvl="0">
              <a:lnSpc>
                <a:spcPct val="115000"/>
              </a:lnSpc>
              <a:buClr>
                <a:srgbClr val="000000"/>
              </a:buClr>
              <a:buSzPts val="2400"/>
            </a:pPr>
            <a:r>
              <a:rPr lang="en-US" altLang="zh-CN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Slack QR Code</a:t>
            </a:r>
            <a:endParaRPr lang="en-US" altLang="zh-CN" kern="0" dirty="0">
              <a:solidFill>
                <a:srgbClr val="262626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471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Zhonghu Xu, Huawei Cloud</a:t>
            </a:r>
            <a:endParaRPr lang="en-US" sz="3600" i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Next Hop of </a:t>
            </a:r>
            <a:r>
              <a:rPr lang="en-US" sz="48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8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After Graduation</a:t>
            </a:r>
            <a:endParaRPr lang="en-US" sz="48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1" y="2702088"/>
            <a:ext cx="3908337" cy="39083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prstClr val="white"/>
                </a:solidFill>
                <a:latin typeface="Clarity City" pitchFamily="2" charset="77"/>
                <a:cs typeface="Arial" panose="020B0604020202020204" pitchFamily="34" charset="0"/>
              </a:rPr>
              <a:t>About Me</a:t>
            </a:r>
            <a:endParaRPr lang="en-US" sz="4000" b="1" dirty="0">
              <a:solidFill>
                <a:prstClr val="white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03682" y="9337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prstClr val="black">
                  <a:lumMod val="85000"/>
                  <a:lumOff val="15000"/>
                </a:prst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Google Shape;101;p3"/>
          <p:cNvSpPr txBox="1"/>
          <p:nvPr/>
        </p:nvSpPr>
        <p:spPr>
          <a:xfrm>
            <a:off x="6029264" y="4790321"/>
            <a:ext cx="28124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prstClr val="white"/>
              </a:buClr>
              <a:buSzPts val="2100"/>
              <a:buFont typeface="Arial"/>
              <a:buNone/>
            </a:pPr>
            <a:r>
              <a:rPr lang="en-CA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larity City Medium" pitchFamily="2" charset="77"/>
                <a:sym typeface="Arial"/>
              </a:rPr>
              <a:t/>
            </a:r>
            <a:br>
              <a:rPr lang="en-CA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larity City Medium" pitchFamily="2" charset="77"/>
                <a:sym typeface="Arial"/>
              </a:rPr>
            </a:br>
            <a:r>
              <a:rPr lang="en-CA" b="1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Clarity City Medium" pitchFamily="2" charset="77"/>
                <a:sym typeface="Arial"/>
              </a:rPr>
              <a:t>Github</a:t>
            </a:r>
            <a:r>
              <a:rPr lang="en-CA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larity City Medium" pitchFamily="2" charset="77"/>
                <a:sym typeface="Arial"/>
              </a:rPr>
              <a:t> </a:t>
            </a:r>
            <a:r>
              <a:rPr lang="en-US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larity City Medium" pitchFamily="2" charset="77"/>
                <a:sym typeface="Arial"/>
              </a:rPr>
              <a:t>@hzxuzhonghu</a:t>
            </a:r>
          </a:p>
          <a:p>
            <a:pPr algn="ctr"/>
            <a:r>
              <a:rPr lang="en-US" altLang="zh-CN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larity City Medium" pitchFamily="2" charset="77"/>
                <a:sym typeface="Arial"/>
              </a:rPr>
              <a:t>Twitter </a:t>
            </a:r>
            <a:r>
              <a:rPr lang="en-US" altLang="zh-CN" b="1" dirty="0">
                <a:solidFill>
                  <a:prstClr val="black"/>
                </a:solidFill>
              </a:rPr>
              <a:t>@</a:t>
            </a:r>
            <a:r>
              <a:rPr lang="en-US" altLang="zh-CN" b="1" dirty="0" err="1" smtClean="0">
                <a:solidFill>
                  <a:prstClr val="black"/>
                </a:solidFill>
              </a:rPr>
              <a:t>ZhonghuXu</a:t>
            </a:r>
            <a:r>
              <a:rPr lang="en-US" altLang="zh-CN" b="1" dirty="0">
                <a:solidFill>
                  <a:prstClr val="black"/>
                </a:solidFill>
              </a:rPr>
              <a:t/>
            </a:r>
            <a:br>
              <a:rPr lang="en-US" altLang="zh-CN" b="1" dirty="0">
                <a:solidFill>
                  <a:prstClr val="black"/>
                </a:solidFill>
              </a:rPr>
            </a:br>
            <a:endParaRPr lang="en-US" altLang="zh-CN" b="1" i="1" dirty="0" smtClean="0">
              <a:solidFill>
                <a:prstClr val="black">
                  <a:lumMod val="85000"/>
                  <a:lumOff val="15000"/>
                </a:prstClr>
              </a:solidFill>
              <a:latin typeface="Clarity City Medium" pitchFamily="2" charset="77"/>
              <a:sym typeface="Arial"/>
            </a:endParaRPr>
          </a:p>
        </p:txBody>
      </p:sp>
      <p:sp>
        <p:nvSpPr>
          <p:cNvPr id="7" name="Google Shape;102;p3">
            <a:extLst>
              <a:ext uri="{FF2B5EF4-FFF2-40B4-BE49-F238E27FC236}">
                <a16:creationId xmlns="" xmlns:a16="http://schemas.microsoft.com/office/drawing/2014/main" id="{B8CADE01-7450-2745-9B6A-BF3E3149F68F}"/>
              </a:ext>
            </a:extLst>
          </p:cNvPr>
          <p:cNvSpPr txBox="1"/>
          <p:nvPr/>
        </p:nvSpPr>
        <p:spPr>
          <a:xfrm>
            <a:off x="483302" y="1833715"/>
            <a:ext cx="6297515" cy="393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zh-CN" dirty="0" err="1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steering committee member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zh-CN" dirty="0" err="1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dirty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Maintainer 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zh-CN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Volcano, </a:t>
            </a:r>
            <a:r>
              <a:rPr lang="en-US" altLang="zh-CN" dirty="0" err="1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Kurator</a:t>
            </a:r>
            <a:r>
              <a:rPr lang="en-US" altLang="zh-CN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 Maintainer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zh-CN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Kubernetes member &amp; core contributor 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zh-CN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Google Open Source Peer Bonus Award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zh-CN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《</a:t>
            </a:r>
            <a:r>
              <a:rPr lang="zh-CN" altLang="en-US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云原生服务网格</a:t>
            </a:r>
            <a:r>
              <a:rPr lang="en-US" altLang="zh-CN" err="1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en-US" altLang="zh-CN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》&amp; 《</a:t>
            </a:r>
            <a:r>
              <a:rPr lang="en-US" altLang="zh-CN" dirty="0" err="1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Istio</a:t>
            </a:r>
            <a:r>
              <a:rPr lang="zh-CN" altLang="en-US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权威指南</a:t>
            </a:r>
            <a:r>
              <a:rPr lang="en-US" altLang="zh-CN" dirty="0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》Author</a:t>
            </a:r>
            <a:endParaRPr lang="en-US" altLang="zh-CN" dirty="0" smtClean="0">
              <a:solidFill>
                <a:prstClr val="black"/>
              </a:solidFill>
              <a:latin typeface="Clarity City" panose="020B0604020202020204" charset="0"/>
              <a:cs typeface="Clarity City" panose="020B0604020202020204" charset="0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altLang="zh-CN" dirty="0" err="1" smtClean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Github</a:t>
            </a:r>
            <a:r>
              <a:rPr lang="zh-CN" altLang="en-US" dirty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</a:rPr>
              <a:t>：</a:t>
            </a:r>
            <a:r>
              <a:rPr lang="en-US" altLang="zh-CN" dirty="0">
                <a:solidFill>
                  <a:prstClr val="black"/>
                </a:solidFill>
                <a:latin typeface="Clarity City" panose="020B0604020202020204" charset="0"/>
                <a:cs typeface="Clarity City" panose="020B0604020202020204" charset="0"/>
                <a:hlinkClick r:id="rId3"/>
              </a:rPr>
              <a:t>https://github.com/hzxuzhonghu</a:t>
            </a:r>
            <a:endParaRPr lang="en-US" altLang="zh-CN" dirty="0">
              <a:solidFill>
                <a:prstClr val="black"/>
              </a:solidFill>
              <a:latin typeface="Clarity City" panose="020B0604020202020204" charset="0"/>
              <a:cs typeface="Clarity City" panose="020B0604020202020204" charset="0"/>
            </a:endParaRPr>
          </a:p>
          <a:p>
            <a:pPr>
              <a:spcAft>
                <a:spcPts val="1200"/>
              </a:spcAft>
            </a:pP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9" name="Picture 2" descr="C:\Users\x00407614\AppData\Roaming\eSpace_Desktop\UserData\x00407614\imagefiles\C631BBF7-3F8B-42FF-A2AF-3604D4E8BB4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33" y="1432874"/>
            <a:ext cx="2853563" cy="357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80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Project Update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03682" y="933759"/>
            <a:ext cx="10515600" cy="4948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Ambient mesh alpha in 1.18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Sidecar remain recommended, sidecar container feature(alpha in k8s 1.28) supported in 1.19.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US" altLang="zh-CN" sz="2400" kern="0" dirty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Gateway API support </a:t>
            </a: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beta in 1.19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Support for dual stack clusters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Microsoft joined </a:t>
            </a:r>
            <a:r>
              <a:rPr lang="en-US" altLang="zh-CN" sz="2400" kern="0" dirty="0" err="1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istio</a:t>
            </a:r>
            <a:r>
              <a:rPr lang="en-US" altLang="zh-CN" sz="2400" kern="0" dirty="0" smtClea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 community after archive OSM(open service mesh)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2400"/>
              <a:buFont typeface="Arial"/>
              <a:buChar char="●"/>
            </a:pPr>
            <a:endParaRPr lang="en-US" altLang="zh-CN" sz="2400" kern="0" dirty="0">
              <a:solidFill>
                <a:srgbClr val="262626"/>
              </a:solidFill>
              <a:latin typeface="Arial"/>
              <a:cs typeface="Arial"/>
              <a:sym typeface="Arial"/>
            </a:endParaRP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Clr>
                <a:srgbClr val="262626"/>
              </a:buClr>
              <a:buSzPts val="2400"/>
              <a:buFont typeface="Arial"/>
              <a:buChar char="●"/>
            </a:pPr>
            <a:endParaRPr lang="en-US" altLang="zh-CN" sz="2400" kern="0" dirty="0">
              <a:solidFill>
                <a:srgbClr val="262626"/>
              </a:solidFill>
              <a:latin typeface="Arial"/>
              <a:cs typeface="Arial"/>
              <a:sym typeface="Arial"/>
            </a:endParaRPr>
          </a:p>
          <a:p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Fastest CNCF Project to Graduate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Google Shape;96;g243e716151a_0_2"/>
          <p:cNvSpPr/>
          <p:nvPr/>
        </p:nvSpPr>
        <p:spPr>
          <a:xfrm rot="10800000" flipH="1">
            <a:off x="511974" y="5912875"/>
            <a:ext cx="10500694" cy="52149"/>
          </a:xfrm>
          <a:custGeom>
            <a:avLst/>
            <a:gdLst/>
            <a:ahLst/>
            <a:cxnLst/>
            <a:rect l="l" t="t" r="r" b="b"/>
            <a:pathLst>
              <a:path w="287513" h="942" extrusionOk="0">
                <a:moveTo>
                  <a:pt x="476" y="0"/>
                </a:moveTo>
                <a:cubicBezTo>
                  <a:pt x="215" y="0"/>
                  <a:pt x="0" y="203"/>
                  <a:pt x="0" y="465"/>
                </a:cubicBezTo>
                <a:cubicBezTo>
                  <a:pt x="0" y="727"/>
                  <a:pt x="215" y="941"/>
                  <a:pt x="476" y="941"/>
                </a:cubicBezTo>
                <a:lnTo>
                  <a:pt x="287036" y="941"/>
                </a:lnTo>
                <a:cubicBezTo>
                  <a:pt x="287298" y="941"/>
                  <a:pt x="287512" y="727"/>
                  <a:pt x="287512" y="465"/>
                </a:cubicBezTo>
                <a:cubicBezTo>
                  <a:pt x="287512" y="203"/>
                  <a:pt x="287298" y="0"/>
                  <a:pt x="2870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7;g243e716151a_0_2"/>
          <p:cNvSpPr/>
          <p:nvPr/>
        </p:nvSpPr>
        <p:spPr>
          <a:xfrm>
            <a:off x="4096730" y="400014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98;g243e716151a_0_2"/>
          <p:cNvSpPr/>
          <p:nvPr/>
        </p:nvSpPr>
        <p:spPr>
          <a:xfrm>
            <a:off x="3458890" y="402059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9;g243e716151a_0_2"/>
          <p:cNvSpPr/>
          <p:nvPr/>
        </p:nvSpPr>
        <p:spPr>
          <a:xfrm>
            <a:off x="6637658" y="4020592"/>
            <a:ext cx="117424" cy="117424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0;g243e716151a_0_2"/>
          <p:cNvSpPr/>
          <p:nvPr/>
        </p:nvSpPr>
        <p:spPr>
          <a:xfrm>
            <a:off x="5609914" y="400014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1;g243e716151a_0_2"/>
          <p:cNvSpPr/>
          <p:nvPr/>
        </p:nvSpPr>
        <p:spPr>
          <a:xfrm>
            <a:off x="8788683" y="400014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1" y="0"/>
                </a:moveTo>
                <a:lnTo>
                  <a:pt x="1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2;g243e716151a_0_2"/>
          <p:cNvSpPr/>
          <p:nvPr/>
        </p:nvSpPr>
        <p:spPr>
          <a:xfrm>
            <a:off x="7199299" y="4000143"/>
            <a:ext cx="31455" cy="54546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03;g243e716151a_0_2"/>
          <p:cNvGrpSpPr/>
          <p:nvPr/>
        </p:nvGrpSpPr>
        <p:grpSpPr>
          <a:xfrm>
            <a:off x="7342896" y="2614527"/>
            <a:ext cx="2385225" cy="3404555"/>
            <a:chOff x="5438271" y="1470626"/>
            <a:chExt cx="1754229" cy="2567344"/>
          </a:xfrm>
        </p:grpSpPr>
        <p:sp>
          <p:nvSpPr>
            <p:cNvPr id="14" name="Google Shape;104;g243e716151a_0_2"/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;g243e716151a_0_2"/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;g243e716151a_0_2"/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66BB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7;g243e716151a_0_2"/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8;g243e716151a_0_2"/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9;g243e716151a_0_2"/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10;g243e716151a_0_2"/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CA" sz="1600" b="0" i="0" u="none" strike="noStrike" cap="none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Ambient Mesh</a:t>
              </a:r>
              <a:endParaRPr sz="1600" b="0" i="0" u="none" strike="noStrike" cap="none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Google Shape;111;g243e716151a_0_2"/>
            <p:cNvSpPr txBox="1"/>
            <p:nvPr/>
          </p:nvSpPr>
          <p:spPr>
            <a:xfrm>
              <a:off x="5945100" y="2924100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6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 new </a:t>
              </a:r>
              <a:r>
                <a:rPr lang="en-CA" sz="1600" b="0" i="0" u="none" strike="noStrike" cap="none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dataplane</a:t>
              </a:r>
              <a:r>
                <a:rPr lang="en-CA" sz="16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mode for </a:t>
              </a:r>
              <a:r>
                <a:rPr lang="en-CA" sz="1600" b="0" i="0" u="none" strike="noStrike" cap="none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Istio</a:t>
              </a:r>
              <a:r>
                <a:rPr lang="en-CA" sz="16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without </a:t>
              </a:r>
              <a:r>
                <a:rPr lang="en-CA" sz="1600" b="0" i="0" u="none" strike="noStrike" cap="none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sidecars</a:t>
              </a:r>
              <a:r>
                <a:rPr lang="en-CA" sz="16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6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" name="Google Shape;112;g243e716151a_0_2"/>
          <p:cNvGrpSpPr/>
          <p:nvPr/>
        </p:nvGrpSpPr>
        <p:grpSpPr>
          <a:xfrm>
            <a:off x="9542170" y="2083589"/>
            <a:ext cx="2838168" cy="3935482"/>
            <a:chOff x="7027656" y="1470626"/>
            <a:chExt cx="1706040" cy="2567344"/>
          </a:xfrm>
        </p:grpSpPr>
        <p:sp>
          <p:nvSpPr>
            <p:cNvPr id="23" name="Google Shape;113;g243e716151a_0_2"/>
            <p:cNvSpPr/>
            <p:nvPr/>
          </p:nvSpPr>
          <p:spPr>
            <a:xfrm>
              <a:off x="8216259" y="2039392"/>
              <a:ext cx="117392" cy="117424"/>
            </a:xfrm>
            <a:custGeom>
              <a:avLst/>
              <a:gdLst/>
              <a:ahLst/>
              <a:cxnLst/>
              <a:rect l="l" t="t" r="r" b="b"/>
              <a:pathLst>
                <a:path w="3691" h="3692" extrusionOk="0">
                  <a:moveTo>
                    <a:pt x="1846" y="0"/>
                  </a:moveTo>
                  <a:cubicBezTo>
                    <a:pt x="833" y="0"/>
                    <a:pt x="0" y="822"/>
                    <a:pt x="0" y="1846"/>
                  </a:cubicBezTo>
                  <a:cubicBezTo>
                    <a:pt x="0" y="2858"/>
                    <a:pt x="833" y="3691"/>
                    <a:pt x="1846" y="3691"/>
                  </a:cubicBezTo>
                  <a:cubicBezTo>
                    <a:pt x="2869" y="3691"/>
                    <a:pt x="3691" y="2858"/>
                    <a:pt x="3691" y="1846"/>
                  </a:cubicBezTo>
                  <a:cubicBezTo>
                    <a:pt x="3691" y="822"/>
                    <a:pt x="2869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14;g243e716151a_0_2"/>
            <p:cNvSpPr/>
            <p:nvPr/>
          </p:nvSpPr>
          <p:spPr>
            <a:xfrm>
              <a:off x="8228726" y="2051891"/>
              <a:ext cx="92457" cy="92425"/>
            </a:xfrm>
            <a:custGeom>
              <a:avLst/>
              <a:gdLst/>
              <a:ahLst/>
              <a:cxnLst/>
              <a:rect l="l" t="t" r="r" b="b"/>
              <a:pathLst>
                <a:path w="2907" h="2906" extrusionOk="0">
                  <a:moveTo>
                    <a:pt x="1454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4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4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15;g243e716151a_0_2"/>
            <p:cNvSpPr/>
            <p:nvPr/>
          </p:nvSpPr>
          <p:spPr>
            <a:xfrm>
              <a:off x="7383976" y="3880026"/>
              <a:ext cx="157912" cy="157944"/>
            </a:xfrm>
            <a:custGeom>
              <a:avLst/>
              <a:gdLst/>
              <a:ahLst/>
              <a:cxnLst/>
              <a:rect l="l" t="t" r="r" b="b"/>
              <a:pathLst>
                <a:path w="4965" h="4966" extrusionOk="0">
                  <a:moveTo>
                    <a:pt x="2489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9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16;g243e716151a_0_2"/>
            <p:cNvSpPr/>
            <p:nvPr/>
          </p:nvSpPr>
          <p:spPr>
            <a:xfrm>
              <a:off x="7400991" y="3896691"/>
              <a:ext cx="124262" cy="124230"/>
            </a:xfrm>
            <a:custGeom>
              <a:avLst/>
              <a:gdLst/>
              <a:ahLst/>
              <a:cxnLst/>
              <a:rect l="l" t="t" r="r" b="b"/>
              <a:pathLst>
                <a:path w="3907" h="3906" extrusionOk="0">
                  <a:moveTo>
                    <a:pt x="1954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4" y="3905"/>
                  </a:cubicBezTo>
                  <a:cubicBezTo>
                    <a:pt x="3025" y="3905"/>
                    <a:pt x="3906" y="3036"/>
                    <a:pt x="3906" y="1953"/>
                  </a:cubicBezTo>
                  <a:cubicBezTo>
                    <a:pt x="3906" y="881"/>
                    <a:pt x="3025" y="0"/>
                    <a:pt x="1954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7;g243e716151a_0_2"/>
            <p:cNvSpPr/>
            <p:nvPr/>
          </p:nvSpPr>
          <p:spPr>
            <a:xfrm>
              <a:off x="7027656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87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w="15775" cap="flat" cmpd="sng">
              <a:solidFill>
                <a:srgbClr val="466BB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18;g243e716151a_0_2"/>
            <p:cNvSpPr/>
            <p:nvPr/>
          </p:nvSpPr>
          <p:spPr>
            <a:xfrm>
              <a:off x="7091262" y="1534264"/>
              <a:ext cx="1120172" cy="112014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19;g243e716151a_0_2"/>
            <p:cNvSpPr/>
            <p:nvPr/>
          </p:nvSpPr>
          <p:spPr>
            <a:xfrm>
              <a:off x="7284751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3" y="1"/>
                  </a:moveTo>
                  <a:cubicBezTo>
                    <a:pt x="5132" y="1"/>
                    <a:pt x="1" y="5120"/>
                    <a:pt x="1" y="11443"/>
                  </a:cubicBezTo>
                  <a:cubicBezTo>
                    <a:pt x="1" y="17765"/>
                    <a:pt x="5132" y="22885"/>
                    <a:pt x="11443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CA" sz="1600" b="0" i="0" u="none" strike="noStrike" cap="none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CNCF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CA" sz="1600" b="0" i="0" u="none" strike="noStrike" cap="none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Graduation</a:t>
              </a:r>
              <a:endParaRPr sz="1600" b="0" i="0" u="none" strike="noStrike" cap="none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" name="Google Shape;120;g243e716151a_0_2"/>
            <p:cNvSpPr txBox="1"/>
            <p:nvPr/>
          </p:nvSpPr>
          <p:spPr>
            <a:xfrm>
              <a:off x="7486296" y="2924100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CA" sz="16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Announcing </a:t>
              </a:r>
              <a:r>
                <a:rPr lang="en-CA" sz="1600" b="0" i="0" u="none" strike="noStrike" cap="none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Istio's</a:t>
              </a:r>
              <a:r>
                <a:rPr lang="en-CA" sz="16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graduation within the CNCF</a:t>
              </a:r>
              <a:endParaRPr sz="16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" name="Google Shape;121;g243e716151a_0_2"/>
          <p:cNvGrpSpPr/>
          <p:nvPr/>
        </p:nvGrpSpPr>
        <p:grpSpPr>
          <a:xfrm>
            <a:off x="4980696" y="2614527"/>
            <a:ext cx="2385225" cy="3404554"/>
            <a:chOff x="5438271" y="1470626"/>
            <a:chExt cx="1754229" cy="2567344"/>
          </a:xfrm>
        </p:grpSpPr>
        <p:sp>
          <p:nvSpPr>
            <p:cNvPr id="32" name="Google Shape;122;g243e716151a_0_2"/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23;g243e716151a_0_2"/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24;g243e716151a_0_2"/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66BB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25;g243e716151a_0_2"/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26;g243e716151a_0_2"/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27;g243e716151a_0_2"/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28;g243e716151a_0_2"/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CA" sz="1800" b="0" i="0" u="none" strike="noStrike" cap="none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CNCF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CA" sz="1200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Incubating</a:t>
              </a:r>
              <a:endParaRPr sz="1200" b="0" i="0" u="none" strike="noStrike" cap="none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9" name="Google Shape;129;g243e716151a_0_2"/>
            <p:cNvSpPr txBox="1"/>
            <p:nvPr/>
          </p:nvSpPr>
          <p:spPr>
            <a:xfrm>
              <a:off x="5945100" y="2924100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CA" sz="1600" b="0" i="0" u="none" strike="noStrike" cap="none" dirty="0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CNCF accepted </a:t>
              </a:r>
              <a:r>
                <a:rPr lang="en-CA" sz="1600" b="0" i="0" u="none" strike="noStrike" cap="none" dirty="0" err="1" smtClean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Istio</a:t>
              </a:r>
              <a:endParaRPr sz="16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" name="Google Shape;130;g243e716151a_0_2"/>
          <p:cNvGrpSpPr/>
          <p:nvPr/>
        </p:nvGrpSpPr>
        <p:grpSpPr>
          <a:xfrm>
            <a:off x="2618496" y="2614527"/>
            <a:ext cx="2385225" cy="3404554"/>
            <a:chOff x="5438271" y="1470626"/>
            <a:chExt cx="1754229" cy="2567344"/>
          </a:xfrm>
        </p:grpSpPr>
        <p:sp>
          <p:nvSpPr>
            <p:cNvPr id="41" name="Google Shape;131;g243e716151a_0_2"/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32;g243e716151a_0_2"/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3;g243e716151a_0_2"/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66BB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4;g243e716151a_0_2"/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35;g243e716151a_0_2"/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36;g243e716151a_0_2"/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37;g243e716151a_0_2"/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CA" sz="1600" b="0" i="0" u="none" strike="noStrike" cap="none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Release v1.0</a:t>
              </a:r>
              <a:endParaRPr sz="1600" b="0" i="0" u="none" strike="noStrike" cap="none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" name="Google Shape;138;g243e716151a_0_2"/>
            <p:cNvSpPr txBox="1"/>
            <p:nvPr/>
          </p:nvSpPr>
          <p:spPr>
            <a:xfrm>
              <a:off x="5945100" y="2924100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CA" sz="1600" b="0" i="0" u="none" strike="noStrike" cap="none" dirty="0" err="1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Istio</a:t>
              </a:r>
              <a:r>
                <a:rPr lang="en-CA" sz="16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 is ready for production</a:t>
              </a:r>
              <a:endParaRPr sz="16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" name="Google Shape;139;g243e716151a_0_2"/>
          <p:cNvGrpSpPr/>
          <p:nvPr/>
        </p:nvGrpSpPr>
        <p:grpSpPr>
          <a:xfrm>
            <a:off x="256296" y="2614527"/>
            <a:ext cx="2385225" cy="3404554"/>
            <a:chOff x="5438271" y="1470626"/>
            <a:chExt cx="1754229" cy="2567344"/>
          </a:xfrm>
        </p:grpSpPr>
        <p:sp>
          <p:nvSpPr>
            <p:cNvPr id="50" name="Google Shape;140;g243e716151a_0_2"/>
            <p:cNvSpPr/>
            <p:nvPr/>
          </p:nvSpPr>
          <p:spPr>
            <a:xfrm>
              <a:off x="5793065" y="3880026"/>
              <a:ext cx="157944" cy="157944"/>
            </a:xfrm>
            <a:custGeom>
              <a:avLst/>
              <a:gdLst/>
              <a:ahLst/>
              <a:cxnLst/>
              <a:rect l="l" t="t" r="r" b="b"/>
              <a:pathLst>
                <a:path w="4966" h="4966" extrusionOk="0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41;g243e716151a_0_2"/>
            <p:cNvSpPr/>
            <p:nvPr/>
          </p:nvSpPr>
          <p:spPr>
            <a:xfrm>
              <a:off x="5809730" y="3896691"/>
              <a:ext cx="124230" cy="12423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42;g243e716151a_0_2"/>
            <p:cNvSpPr/>
            <p:nvPr/>
          </p:nvSpPr>
          <p:spPr>
            <a:xfrm>
              <a:off x="5438271" y="1470626"/>
              <a:ext cx="1247392" cy="2488328"/>
            </a:xfrm>
            <a:custGeom>
              <a:avLst/>
              <a:gdLst/>
              <a:ahLst/>
              <a:cxnLst/>
              <a:rect l="l" t="t" r="r" b="b"/>
              <a:pathLst>
                <a:path w="39220" h="78237" fill="none" extrusionOk="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w="15775" cap="flat" cmpd="sng">
              <a:solidFill>
                <a:srgbClr val="466BB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43;g243e716151a_0_2"/>
            <p:cNvSpPr/>
            <p:nvPr/>
          </p:nvSpPr>
          <p:spPr>
            <a:xfrm>
              <a:off x="6626843" y="2039392"/>
              <a:ext cx="117424" cy="117424"/>
            </a:xfrm>
            <a:custGeom>
              <a:avLst/>
              <a:gdLst/>
              <a:ahLst/>
              <a:cxnLst/>
              <a:rect l="l" t="t" r="r" b="b"/>
              <a:pathLst>
                <a:path w="3692" h="3692" extrusionOk="0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4;g243e716151a_0_2"/>
            <p:cNvSpPr/>
            <p:nvPr/>
          </p:nvSpPr>
          <p:spPr>
            <a:xfrm>
              <a:off x="6639342" y="2051891"/>
              <a:ext cx="92425" cy="92425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5;g243e716151a_0_2"/>
            <p:cNvSpPr/>
            <p:nvPr/>
          </p:nvSpPr>
          <p:spPr>
            <a:xfrm>
              <a:off x="5501877" y="1534264"/>
              <a:ext cx="1120140" cy="1120140"/>
            </a:xfrm>
            <a:custGeom>
              <a:avLst/>
              <a:gdLst/>
              <a:ahLst/>
              <a:cxnLst/>
              <a:rect l="l" t="t" r="r" b="b"/>
              <a:pathLst>
                <a:path w="35219" h="35219" extrusionOk="0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66B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46;g243e716151a_0_2"/>
            <p:cNvSpPr/>
            <p:nvPr/>
          </p:nvSpPr>
          <p:spPr>
            <a:xfrm>
              <a:off x="5695366" y="1733797"/>
              <a:ext cx="727857" cy="727857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CA" sz="1600" b="0" i="0" u="none" strike="noStrike" cap="none" dirty="0" smtClean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Open Sourced</a:t>
              </a:r>
              <a:endParaRPr sz="1600" b="0" i="0" u="none" strike="noStrike" cap="none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" name="Google Shape;147;g243e716151a_0_2"/>
            <p:cNvSpPr txBox="1"/>
            <p:nvPr/>
          </p:nvSpPr>
          <p:spPr>
            <a:xfrm>
              <a:off x="5945100" y="2924100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lang="en-CA" sz="1600" b="0" i="0" u="none" strike="noStrike" cap="none" dirty="0">
                  <a:solidFill>
                    <a:srgbClr val="293655"/>
                  </a:solidFill>
                  <a:latin typeface="Barlow"/>
                  <a:ea typeface="Barlow"/>
                  <a:cs typeface="Barlow"/>
                  <a:sym typeface="Barlow"/>
                </a:rPr>
                <a:t>Started by teams from </a:t>
              </a:r>
              <a:r>
                <a:rPr lang="en-CA" sz="1600" b="0" i="0" u="none" strike="noStrike" cap="none" dirty="0" smtClean="0">
                  <a:solidFill>
                    <a:srgbClr val="293655"/>
                  </a:solidFill>
                  <a:latin typeface="Barlow"/>
                  <a:ea typeface="Barlow"/>
                  <a:cs typeface="Barlow"/>
                  <a:sym typeface="Barlow"/>
                </a:rPr>
                <a:t>Google</a:t>
              </a:r>
              <a:r>
                <a:rPr lang="en-US" sz="1600" dirty="0">
                  <a:solidFill>
                    <a:srgbClr val="293655"/>
                  </a:solidFill>
                  <a:latin typeface="Barlow"/>
                  <a:ea typeface="Barlow"/>
                  <a:cs typeface="Barlow"/>
                  <a:sym typeface="Barlow"/>
                </a:rPr>
                <a:t>,</a:t>
              </a:r>
              <a:r>
                <a:rPr lang="en-CA" sz="1600" b="0" i="0" u="none" strike="noStrike" cap="none" dirty="0" smtClean="0">
                  <a:solidFill>
                    <a:srgbClr val="293655"/>
                  </a:solidFill>
                  <a:latin typeface="Barlow"/>
                  <a:ea typeface="Barlow"/>
                  <a:cs typeface="Barlow"/>
                  <a:sym typeface="Barlow"/>
                </a:rPr>
                <a:t>IBM and Lyft</a:t>
              </a:r>
              <a:endParaRPr sz="16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8" name="Google Shape;148;g243e716151a_0_2"/>
          <p:cNvSpPr txBox="1"/>
          <p:nvPr/>
        </p:nvSpPr>
        <p:spPr>
          <a:xfrm>
            <a:off x="403675" y="5951075"/>
            <a:ext cx="8202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  <a:ea typeface="Calibri"/>
                <a:cs typeface="Calibri"/>
                <a:sym typeface="Calibri"/>
              </a:rPr>
              <a:t>2017.5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149;g243e716151a_0_2"/>
          <p:cNvSpPr txBox="1"/>
          <p:nvPr/>
        </p:nvSpPr>
        <p:spPr>
          <a:xfrm>
            <a:off x="2805050" y="5943350"/>
            <a:ext cx="8202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2018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150;g243e716151a_0_2"/>
          <p:cNvSpPr txBox="1"/>
          <p:nvPr/>
        </p:nvSpPr>
        <p:spPr>
          <a:xfrm>
            <a:off x="5139350" y="5943350"/>
            <a:ext cx="8202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  <a:ea typeface="Calibri"/>
                <a:cs typeface="Calibri"/>
                <a:sym typeface="Calibri"/>
              </a:rPr>
              <a:t>2022.9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151;g243e716151a_0_2"/>
          <p:cNvSpPr txBox="1"/>
          <p:nvPr/>
        </p:nvSpPr>
        <p:spPr>
          <a:xfrm>
            <a:off x="9875025" y="5943350"/>
            <a:ext cx="8202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  <a:ea typeface="Calibri"/>
                <a:cs typeface="Calibri"/>
                <a:sym typeface="Calibri"/>
              </a:rPr>
              <a:t>2023.7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152;g243e716151a_0_2"/>
          <p:cNvSpPr txBox="1"/>
          <p:nvPr/>
        </p:nvSpPr>
        <p:spPr>
          <a:xfrm>
            <a:off x="7549850" y="5942875"/>
            <a:ext cx="8202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smtClean="0">
                <a:latin typeface="Calibri"/>
                <a:ea typeface="Calibri"/>
                <a:cs typeface="Calibri"/>
                <a:sym typeface="Calibri"/>
              </a:rPr>
              <a:t>2022.9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Thriving </a:t>
            </a:r>
            <a:r>
              <a:rPr lang="en-US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Community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Google Shape;126;g1e183c21b15_0_25"/>
          <p:cNvSpPr txBox="1"/>
          <p:nvPr/>
        </p:nvSpPr>
        <p:spPr>
          <a:xfrm>
            <a:off x="403675" y="1181975"/>
            <a:ext cx="10730700" cy="58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ts val="1398"/>
            </a:pPr>
            <a:r>
              <a:rPr lang="en-US" altLang="zh-CN" sz="3200" b="1" dirty="0">
                <a:solidFill>
                  <a:srgbClr val="293655"/>
                </a:solidFill>
                <a:highlight>
                  <a:srgbClr val="FFFFFF"/>
                </a:highlight>
              </a:rPr>
              <a:t>Adoption</a:t>
            </a:r>
          </a:p>
          <a:p>
            <a:pPr marR="38100" lvl="0">
              <a:lnSpc>
                <a:spcPct val="95000"/>
              </a:lnSpc>
              <a:spcBef>
                <a:spcPts val="300"/>
              </a:spcBef>
            </a:pPr>
            <a:r>
              <a:rPr lang="en-US" altLang="zh-CN" sz="2000" dirty="0">
                <a:solidFill>
                  <a:srgbClr val="293655"/>
                </a:solidFill>
                <a:highlight>
                  <a:srgbClr val="FFFFFF"/>
                </a:highlight>
              </a:rPr>
              <a:t>More than </a:t>
            </a:r>
            <a:r>
              <a:rPr lang="en-US" altLang="zh-CN" sz="2800" b="1" dirty="0">
                <a:solidFill>
                  <a:srgbClr val="293655"/>
                </a:solidFill>
                <a:highlight>
                  <a:srgbClr val="FFFFFF"/>
                </a:highlight>
              </a:rPr>
              <a:t>32</a:t>
            </a:r>
            <a:r>
              <a:rPr lang="en-US" altLang="zh-CN" sz="2000" dirty="0">
                <a:solidFill>
                  <a:srgbClr val="293655"/>
                </a:solidFill>
                <a:highlight>
                  <a:srgbClr val="FFFFFF"/>
                </a:highlight>
              </a:rPr>
              <a:t> companies build platforms and services that install, manage, and implement </a:t>
            </a:r>
            <a:r>
              <a:rPr lang="en-US" altLang="zh-CN" sz="2000" dirty="0" err="1">
                <a:solidFill>
                  <a:srgbClr val="293655"/>
                </a:solidFill>
                <a:highlight>
                  <a:srgbClr val="FFFFFF"/>
                </a:highlight>
              </a:rPr>
              <a:t>Istio</a:t>
            </a:r>
            <a:r>
              <a:rPr lang="en-US" altLang="zh-CN" sz="2000" dirty="0">
                <a:solidFill>
                  <a:srgbClr val="293655"/>
                </a:solidFill>
                <a:highlight>
                  <a:srgbClr val="FFFFFF"/>
                </a:highlight>
              </a:rPr>
              <a:t> for you, including Google, IBM, Huawei, Intel, </a:t>
            </a:r>
            <a:r>
              <a:rPr lang="en-US" altLang="zh-CN" sz="2000" dirty="0" err="1">
                <a:solidFill>
                  <a:srgbClr val="293655"/>
                </a:solidFill>
                <a:highlight>
                  <a:srgbClr val="FFFFFF"/>
                </a:highlight>
              </a:rPr>
              <a:t>Tetrate</a:t>
            </a:r>
            <a:r>
              <a:rPr lang="en-US" altLang="zh-CN" sz="2000" dirty="0">
                <a:solidFill>
                  <a:srgbClr val="293655"/>
                </a:solidFill>
                <a:highlight>
                  <a:srgbClr val="FFFFFF"/>
                </a:highlight>
              </a:rPr>
              <a:t>, Solo, Azure and more</a:t>
            </a:r>
            <a:r>
              <a:rPr lang="en-US" altLang="zh-CN" sz="2000" dirty="0" smtClean="0">
                <a:solidFill>
                  <a:srgbClr val="293655"/>
                </a:solidFill>
                <a:highlight>
                  <a:srgbClr val="FFFFFF"/>
                </a:highlight>
              </a:rPr>
              <a:t>.</a:t>
            </a:r>
            <a:endParaRPr lang="en-CA" sz="2000" dirty="0" smtClean="0">
              <a:solidFill>
                <a:srgbClr val="262626"/>
              </a:solidFill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CA" sz="2400" dirty="0" smtClean="0">
                <a:solidFill>
                  <a:srgbClr val="262626"/>
                </a:solidFill>
              </a:rPr>
              <a:t>461 Active </a:t>
            </a:r>
            <a:r>
              <a:rPr lang="en-CA" sz="2400" dirty="0">
                <a:solidFill>
                  <a:srgbClr val="262626"/>
                </a:solidFill>
              </a:rPr>
              <a:t>Members and counting</a:t>
            </a:r>
            <a:r>
              <a:rPr lang="en-CA" sz="2400" dirty="0" smtClean="0">
                <a:solidFill>
                  <a:srgbClr val="262626"/>
                </a:solidFill>
              </a:rPr>
              <a:t>!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CA" sz="2400" dirty="0" smtClean="0">
                <a:solidFill>
                  <a:srgbClr val="262626"/>
                </a:solidFill>
              </a:rPr>
              <a:t>Over 10K+ contributors, including 1.8k+ active contributors in the last year</a:t>
            </a:r>
          </a:p>
          <a:p>
            <a:pPr marL="457200" indent="-381000">
              <a:lnSpc>
                <a:spcPct val="150000"/>
              </a:lnSpc>
              <a:buClr>
                <a:srgbClr val="262626"/>
              </a:buClr>
              <a:buSzPts val="2400"/>
              <a:buFont typeface="Arial"/>
              <a:buChar char="●"/>
            </a:pPr>
            <a:r>
              <a:rPr lang="en-US" altLang="zh-CN" sz="2400" u="sng" dirty="0">
                <a:solidFill>
                  <a:schemeClr val="hlink"/>
                </a:solidFill>
                <a:hlinkClick r:id="rId2"/>
              </a:rPr>
              <a:t>1951 contributing companies, 327 in the last </a:t>
            </a:r>
            <a:r>
              <a:rPr lang="en-US" altLang="zh-CN" sz="2400" u="sng" dirty="0" smtClean="0">
                <a:solidFill>
                  <a:schemeClr val="hlink"/>
                </a:solidFill>
                <a:hlinkClick r:id="rId2"/>
              </a:rPr>
              <a:t>year</a:t>
            </a:r>
            <a:endParaRPr sz="2400" dirty="0">
              <a:solidFill>
                <a:srgbClr val="262626"/>
              </a:solidFill>
            </a:endParaRPr>
          </a:p>
          <a:p>
            <a:pPr marL="457200" lvl="0" indent="-381000">
              <a:lnSpc>
                <a:spcPct val="150000"/>
              </a:lnSpc>
              <a:buClr>
                <a:srgbClr val="262626"/>
              </a:buClr>
              <a:buSzPts val="2400"/>
              <a:buChar char="●"/>
            </a:pPr>
            <a:r>
              <a:rPr lang="en-US" sz="2400" dirty="0" smtClean="0">
                <a:solidFill>
                  <a:srgbClr val="262626"/>
                </a:solidFill>
              </a:rPr>
              <a:t>65 </a:t>
            </a:r>
            <a:r>
              <a:rPr lang="en-US" sz="2400" dirty="0">
                <a:solidFill>
                  <a:srgbClr val="262626"/>
                </a:solidFill>
              </a:rPr>
              <a:t>maintainers across 8 working groups. </a:t>
            </a: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●"/>
            </a:pPr>
            <a:r>
              <a:rPr lang="en-CA" sz="2400" dirty="0" smtClean="0">
                <a:solidFill>
                  <a:srgbClr val="262626"/>
                </a:solidFill>
              </a:rPr>
              <a:t>13 </a:t>
            </a:r>
            <a:r>
              <a:rPr lang="en-CA" sz="2400" dirty="0">
                <a:solidFill>
                  <a:srgbClr val="262626"/>
                </a:solidFill>
              </a:rPr>
              <a:t>Working Group Leads</a:t>
            </a:r>
            <a:endParaRPr sz="2400" dirty="0">
              <a:solidFill>
                <a:srgbClr val="262626"/>
              </a:solidFill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Char char="●"/>
            </a:pPr>
            <a:r>
              <a:rPr lang="en-CA" sz="2400" dirty="0">
                <a:solidFill>
                  <a:srgbClr val="262626"/>
                </a:solidFill>
              </a:rPr>
              <a:t>6 TOC members from 4 organizations</a:t>
            </a:r>
            <a:endParaRPr sz="2400" dirty="0">
              <a:solidFill>
                <a:srgbClr val="262626"/>
              </a:solidFill>
            </a:endParaRPr>
          </a:p>
          <a:p>
            <a:pPr marL="457200" indent="-381000">
              <a:lnSpc>
                <a:spcPct val="150000"/>
              </a:lnSpc>
              <a:buClr>
                <a:srgbClr val="262626"/>
              </a:buClr>
              <a:buSzPts val="2400"/>
              <a:buFontTx/>
              <a:buChar char="●"/>
            </a:pPr>
            <a:r>
              <a:rPr lang="en-CA" sz="2400" dirty="0">
                <a:solidFill>
                  <a:srgbClr val="262626"/>
                </a:solidFill>
              </a:rPr>
              <a:t>13 Steering members from 8 </a:t>
            </a:r>
            <a:r>
              <a:rPr lang="en-CA" sz="2400" dirty="0" smtClean="0">
                <a:solidFill>
                  <a:srgbClr val="262626"/>
                </a:solidFill>
              </a:rPr>
              <a:t>organizations,</a:t>
            </a:r>
            <a:r>
              <a:rPr lang="en-US" altLang="zh-CN" sz="2400" dirty="0">
                <a:solidFill>
                  <a:srgbClr val="1F2328"/>
                </a:solidFill>
                <a:highlight>
                  <a:srgbClr val="FFFFFF"/>
                </a:highlight>
              </a:rPr>
              <a:t> 4 of whom are elected by the community and the remaining seats come from their contributions</a:t>
            </a:r>
            <a:r>
              <a:rPr lang="en-US" altLang="zh-CN" sz="2400" dirty="0" smtClean="0">
                <a:solidFill>
                  <a:srgbClr val="1F2328"/>
                </a:solidFill>
                <a:highlight>
                  <a:srgbClr val="FFFFFF"/>
                </a:highlight>
              </a:rPr>
              <a:t>.</a:t>
            </a:r>
            <a:endParaRPr sz="2400" dirty="0">
              <a:solidFill>
                <a:srgbClr val="262626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 dirty="0">
              <a:solidFill>
                <a:schemeClr val="hlink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 dirty="0">
              <a:solidFill>
                <a:schemeClr val="hlink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u="sng" dirty="0">
              <a:solidFill>
                <a:schemeClr val="hlink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 dirty="0">
                <a:solidFill>
                  <a:schemeClr val="hlink"/>
                </a:solidFill>
                <a:hlinkClick r:id="rId3"/>
              </a:rPr>
              <a:t>Reference</a:t>
            </a:r>
            <a:endParaRPr u="sng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Thriving </a:t>
            </a:r>
            <a:r>
              <a:rPr lang="en-US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Community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pic>
        <p:nvPicPr>
          <p:cNvPr id="2050" name="Picture 2" descr="C:\Users\x00407614\AppData\Roaming\eSpace_Desktop\UserData\x00407614\imagefiles\27CD3D82-2269-4348-8593-0962E092B48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" y="1076324"/>
            <a:ext cx="6153150" cy="578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789295" y="4839293"/>
            <a:ext cx="2649571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>
              <a:lnSpc>
                <a:spcPct val="150000"/>
              </a:lnSpc>
              <a:buClr>
                <a:srgbClr val="262626"/>
              </a:buClr>
              <a:buSzPts val="2400"/>
            </a:pPr>
            <a:r>
              <a:rPr lang="en-CA" altLang="zh-CN" dirty="0" smtClean="0">
                <a:solidFill>
                  <a:srgbClr val="262626"/>
                </a:solidFill>
              </a:rPr>
              <a:t>Reference: </a:t>
            </a:r>
            <a:r>
              <a:rPr lang="en-CA" altLang="zh-CN" dirty="0" smtClean="0">
                <a:solidFill>
                  <a:srgbClr val="262626"/>
                </a:solidFill>
                <a:hlinkClick r:id="rId3"/>
              </a:rPr>
              <a:t>CNCF </a:t>
            </a:r>
            <a:r>
              <a:rPr lang="en-CA" altLang="zh-CN" dirty="0" err="1" smtClean="0">
                <a:solidFill>
                  <a:srgbClr val="262626"/>
                </a:solidFill>
                <a:hlinkClick r:id="rId3"/>
              </a:rPr>
              <a:t>devstats</a:t>
            </a:r>
            <a:endParaRPr lang="en-CA" altLang="zh-CN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Istio</a:t>
            </a:r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 Users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6634" y="1027431"/>
            <a:ext cx="6319451" cy="5103529"/>
            <a:chOff x="170892" y="1029965"/>
            <a:chExt cx="6319451" cy="5103529"/>
          </a:xfrm>
        </p:grpSpPr>
        <p:pic>
          <p:nvPicPr>
            <p:cNvPr id="1026" name="Picture 2" descr="C:\Users\x00407614\AppData\Roaming\eSpace_Desktop\UserData\x00407614\imagefiles\D9ECF4E0-1A90-4BF0-A02B-4B3BBEF7059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518" y="1029965"/>
              <a:ext cx="6219825" cy="1209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x00407614\AppData\Roaming\eSpace_Desktop\UserData\x00407614\imagefiles\CDE1F531-BEE7-4AC3-82B2-D2A774290BD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92" y="2274416"/>
              <a:ext cx="6286500" cy="1228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x00407614\AppData\Roaming\eSpace_Desktop\UserData\x00407614\imagefiles\B09B916A-4CFB-47D3-BD53-E6561229DB4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09" y="3541967"/>
              <a:ext cx="6172200" cy="1257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:\Users\x00407614\AppData\Roaming\eSpace_Desktop\UserData\x00407614\imagefiles\1677FDF9-C570-4D31-BF51-C23A810CD54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43" y="4838093"/>
              <a:ext cx="6286500" cy="1295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C:\Users\x00407614\AppData\Roaming\eSpace_Desktop\UserData\x00407614\imagefiles\5D0AB298-5527-4089-8609-BE26DCE6947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57" y="1084831"/>
            <a:ext cx="40767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x00407614\AppData\Roaming\eSpace_Desktop\UserData\x00407614\imagefiles\ED77649B-FA5F-44A2-9CF0-7766B64E866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25" y="2410394"/>
            <a:ext cx="4954387" cy="37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533242" y="6211669"/>
            <a:ext cx="13458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And more …</a:t>
            </a:r>
          </a:p>
          <a:p>
            <a:r>
              <a:rPr lang="en-US" altLang="zh-CN" dirty="0" smtClean="0">
                <a:hlinkClick r:id="rId8"/>
              </a:rPr>
              <a:t>Reference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35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2023 Themes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852" y="1339918"/>
            <a:ext cx="92143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3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Accelerating time to value for service mesh(0-mTLS)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TCO revolution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3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 Community Growth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Continue to be Boring &amp; Predictable</a:t>
            </a:r>
            <a:endParaRPr lang="en-US" altLang="zh-CN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22770</TotalTime>
  <Words>491</Words>
  <Application>Microsoft Office PowerPoint</Application>
  <PresentationFormat>宽屏</PresentationFormat>
  <Paragraphs>137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-apple-system</vt:lpstr>
      <vt:lpstr>Clarity City</vt:lpstr>
      <vt:lpstr>Clarity City Medium</vt:lpstr>
      <vt:lpstr>Quicksand</vt:lpstr>
      <vt:lpstr>Quicksand Medium</vt:lpstr>
      <vt:lpstr>等线</vt:lpstr>
      <vt:lpstr>等线 Light</vt:lpstr>
      <vt:lpstr>Arial</vt:lpstr>
      <vt:lpstr>Barlow</vt:lpstr>
      <vt:lpstr>Calibri</vt:lpstr>
      <vt:lpstr>Calibri Light</vt:lpstr>
      <vt:lpstr>Fira Sans Extra Condensed Medium</vt:lpstr>
      <vt:lpstr>Roboto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Xuzhonghu (hzxuzhonghu, Cloud Infrastructure Service Product Dept.)</cp:lastModifiedBy>
  <cp:revision>92</cp:revision>
  <dcterms:created xsi:type="dcterms:W3CDTF">2019-07-29T21:37:05Z</dcterms:created>
  <dcterms:modified xsi:type="dcterms:W3CDTF">2023-09-20T03:10:29Z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1695028737</vt:lpwstr>
  </property>
  <property fmtid="{D5CDD505-2E9C-101B-9397-08002B2CF9AE}" pid="6" name="_2015_ms_pID_725343">
    <vt:lpwstr>(3)iZciGrVPb+wkgIb+i+pKkT9rDg/KPngNV1W2yUkt+36xkqPfCtKG8EMtplXo/bm3ZBVN04oz
hc/WpCvBclRBLzN/yp15mGf2eIHp0udrefj8pbPhFi/Xsz7TR47o7d2Y82tkzIZD2WEnv5Uz
ol4XKfcqpYuk4UIRA/WELpyJnGMS4pacAwiYrT3QzSLgiWnpoZSIX4mjj4llIQbLOIlFiS4f
NyiSrN98LpY+iCHDef</vt:lpwstr>
  </property>
  <property fmtid="{D5CDD505-2E9C-101B-9397-08002B2CF9AE}" pid="7" name="_2015_ms_pID_7253431">
    <vt:lpwstr>NVXVoa336IfEJf0BmVVjhcuC+0TtpZfD2sKo9GJyWxgJa9JwoOwzlP
YW82E/GdfyFVdQ40BGclK/g8/WqMKqUprkaXIdHQNZIJ9QfEAgNV5j48LOcNsBSOHYgv+CBT
FupOFjasmF/B+UdV/ejql5FwGK17/tiz63OTzb3Fg+EoJ+GJggeBfEEUSPTS3VdyC5eZcjvH
o7um2yKPdDvKCnjA1LToWxb9v3VYI4CZPefc</vt:lpwstr>
  </property>
  <property fmtid="{D5CDD505-2E9C-101B-9397-08002B2CF9AE}" pid="8" name="_2015_ms_pID_7253432">
    <vt:lpwstr>Gg==</vt:lpwstr>
  </property>
</Properties>
</file>